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7" r:id="rId8"/>
    <p:sldId id="262" r:id="rId9"/>
    <p:sldId id="268" r:id="rId10"/>
    <p:sldId id="263" r:id="rId11"/>
    <p:sldId id="264" r:id="rId12"/>
    <p:sldId id="270" r:id="rId13"/>
    <p:sldId id="269" r:id="rId14"/>
    <p:sldId id="266"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75581"/>
  </p:normalViewPr>
  <p:slideViewPr>
    <p:cSldViewPr snapToGrid="0">
      <p:cViewPr varScale="1">
        <p:scale>
          <a:sx n="118" d="100"/>
          <a:sy n="118" d="100"/>
        </p:scale>
        <p:origin x="1584" y="19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5988f21ef1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5988f21ef1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a:extLst>
            <a:ext uri="{FF2B5EF4-FFF2-40B4-BE49-F238E27FC236}">
              <a16:creationId xmlns:a16="http://schemas.microsoft.com/office/drawing/2014/main" id="{33DAA885-E05A-4767-6162-1365B0BE278B}"/>
            </a:ext>
          </a:extLst>
        </p:cNvPr>
        <p:cNvGrpSpPr/>
        <p:nvPr/>
      </p:nvGrpSpPr>
      <p:grpSpPr>
        <a:xfrm>
          <a:off x="0" y="0"/>
          <a:ext cx="0" cy="0"/>
          <a:chOff x="0" y="0"/>
          <a:chExt cx="0" cy="0"/>
        </a:xfrm>
      </p:grpSpPr>
      <p:sp>
        <p:nvSpPr>
          <p:cNvPr id="98" name="Google Shape;98;g35988f21ef1_0_58:notes">
            <a:extLst>
              <a:ext uri="{FF2B5EF4-FFF2-40B4-BE49-F238E27FC236}">
                <a16:creationId xmlns:a16="http://schemas.microsoft.com/office/drawing/2014/main" id="{409BDF98-DAA7-45F6-D0DB-24FC05CC27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5988f21ef1_0_58:notes">
            <a:extLst>
              <a:ext uri="{FF2B5EF4-FFF2-40B4-BE49-F238E27FC236}">
                <a16:creationId xmlns:a16="http://schemas.microsoft.com/office/drawing/2014/main" id="{4D364A34-F85C-4954-71E2-23A6C0A505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71782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35988f21ef1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35988f21ef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988f21ef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988f21ef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988f21ef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988f21ef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a:t>Important for computer vision</a:t>
            </a:r>
            <a:endParaRPr/>
          </a:p>
          <a:p>
            <a:pPr marL="0" lvl="0" indent="0" algn="l" rtl="0">
              <a:spcBef>
                <a:spcPts val="0"/>
              </a:spcBef>
              <a:spcAft>
                <a:spcPts val="0"/>
              </a:spcAft>
              <a:buNone/>
            </a:pPr>
            <a:r>
              <a:rPr lang="en-CA"/>
              <a:t>Synthetic data from computer graphics, and has shown great promise in 3D vision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988f21ef1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988f21ef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5988f21ef1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35988f21ef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988f21ef1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988f21ef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i="1" dirty="0">
                <a:effectLst/>
                <a:latin typeface="NimbusRomNo9L"/>
              </a:rPr>
              <a:t>Shader Nodes </a:t>
            </a:r>
            <a:r>
              <a:rPr lang="en-US" sz="1800" dirty="0">
                <a:effectLst/>
                <a:latin typeface="NimbusRomNo9L"/>
              </a:rPr>
              <a:t>to compose primitives into a photo-realistic material. </a:t>
            </a:r>
            <a:endParaRPr lang="en-US"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i="1" dirty="0">
                <a:effectLst/>
                <a:latin typeface="NimbusRomNo9L"/>
              </a:rPr>
              <a:t>Geometry Nodes </a:t>
            </a:r>
            <a:r>
              <a:rPr lang="en-US" sz="1800" dirty="0">
                <a:effectLst/>
                <a:latin typeface="NimbusRomNo9L"/>
              </a:rPr>
              <a:t>define a mesh using nodes representing operators such as Poisson disk sampling, mesh </a:t>
            </a:r>
            <a:r>
              <a:rPr lang="en-US" sz="1800" dirty="0" err="1">
                <a:effectLst/>
                <a:latin typeface="NimbusRomNo9L"/>
              </a:rPr>
              <a:t>boolean</a:t>
            </a:r>
            <a:r>
              <a:rPr lang="en-US" sz="1800" dirty="0">
                <a:effectLst/>
                <a:latin typeface="NimbusRomNo9L"/>
              </a:rPr>
              <a:t>, extrusion etc. </a:t>
            </a:r>
            <a:endParaRPr lang="en-US" dirty="0"/>
          </a:p>
          <a:p>
            <a:endParaRPr lang="en-CN" dirty="0"/>
          </a:p>
        </p:txBody>
      </p:sp>
    </p:spTree>
    <p:extLst>
      <p:ext uri="{BB962C8B-B14F-4D97-AF65-F5344CB8AC3E}">
        <p14:creationId xmlns:p14="http://schemas.microsoft.com/office/powerpoint/2010/main" val="15533799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35988f21ef1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35988f21ef1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5988f21ef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5988f21ef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CA"/>
              <a:t>Infinigen</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CA"/>
              <a:t>Hang Zhou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A" dirty="0"/>
              <a:t>Method</a:t>
            </a:r>
            <a:endParaRPr dirty="0"/>
          </a:p>
        </p:txBody>
      </p:sp>
      <p:sp>
        <p:nvSpPr>
          <p:cNvPr id="96" name="Google Shape;96;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285750" indent="-285750">
              <a:spcAft>
                <a:spcPts val="1200"/>
              </a:spcAft>
            </a:pPr>
            <a:r>
              <a:rPr lang="en-US" dirty="0"/>
              <a:t>Surface scatter generators</a:t>
            </a:r>
          </a:p>
          <a:p>
            <a:pPr marL="285750" indent="-285750">
              <a:spcAft>
                <a:spcPts val="1200"/>
              </a:spcAft>
            </a:pPr>
            <a:r>
              <a:rPr lang="en-US" dirty="0"/>
              <a:t>Creature generators</a:t>
            </a:r>
          </a:p>
        </p:txBody>
      </p:sp>
      <p:pic>
        <p:nvPicPr>
          <p:cNvPr id="2" name="Google Shape;352;p44">
            <a:extLst>
              <a:ext uri="{FF2B5EF4-FFF2-40B4-BE49-F238E27FC236}">
                <a16:creationId xmlns:a16="http://schemas.microsoft.com/office/drawing/2014/main" id="{EC53C957-388B-FA94-5A0C-434F5C4E455D}"/>
              </a:ext>
            </a:extLst>
          </p:cNvPr>
          <p:cNvPicPr preferRelativeResize="0"/>
          <p:nvPr/>
        </p:nvPicPr>
        <p:blipFill>
          <a:blip r:embed="rId3">
            <a:alphaModFix/>
          </a:blip>
          <a:stretch>
            <a:fillRect/>
          </a:stretch>
        </p:blipFill>
        <p:spPr>
          <a:xfrm>
            <a:off x="3662125" y="939175"/>
            <a:ext cx="5170175" cy="1340600"/>
          </a:xfrm>
          <a:prstGeom prst="rect">
            <a:avLst/>
          </a:prstGeom>
          <a:noFill/>
          <a:ln>
            <a:noFill/>
          </a:ln>
        </p:spPr>
      </p:pic>
      <p:pic>
        <p:nvPicPr>
          <p:cNvPr id="3" name="Google Shape;353;p44">
            <a:extLst>
              <a:ext uri="{FF2B5EF4-FFF2-40B4-BE49-F238E27FC236}">
                <a16:creationId xmlns:a16="http://schemas.microsoft.com/office/drawing/2014/main" id="{4D581423-4F36-D605-0E7F-95AD988631E0}"/>
              </a:ext>
            </a:extLst>
          </p:cNvPr>
          <p:cNvPicPr preferRelativeResize="0"/>
          <p:nvPr/>
        </p:nvPicPr>
        <p:blipFill>
          <a:blip r:embed="rId4">
            <a:alphaModFix/>
          </a:blip>
          <a:stretch>
            <a:fillRect/>
          </a:stretch>
        </p:blipFill>
        <p:spPr>
          <a:xfrm>
            <a:off x="190925" y="2571750"/>
            <a:ext cx="8860748" cy="2239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A" dirty="0"/>
              <a:t>Method</a:t>
            </a:r>
            <a:endParaRPr dirty="0"/>
          </a:p>
        </p:txBody>
      </p:sp>
      <p:sp>
        <p:nvSpPr>
          <p:cNvPr id="102" name="Google Shape;102;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285750" indent="-285750">
              <a:spcAft>
                <a:spcPts val="1200"/>
              </a:spcAft>
            </a:pPr>
            <a:r>
              <a:rPr lang="en-CA" dirty="0"/>
              <a:t>Image rendering</a:t>
            </a:r>
          </a:p>
          <a:p>
            <a:pPr marL="742950" lvl="1" indent="-285750">
              <a:spcAft>
                <a:spcPts val="1200"/>
              </a:spcAft>
            </a:pPr>
            <a:r>
              <a:rPr lang="en-US" dirty="0"/>
              <a:t>Cycles, Blender’s physically-based path tracing renderer.</a:t>
            </a:r>
          </a:p>
          <a:p>
            <a:pPr marL="285750" indent="-285750">
              <a:spcAft>
                <a:spcPts val="1200"/>
              </a:spcAft>
            </a:pPr>
            <a:endParaRPr dirty="0"/>
          </a:p>
        </p:txBody>
      </p:sp>
      <p:pic>
        <p:nvPicPr>
          <p:cNvPr id="3" name="Picture 2" descr="A collage of different images&#10;&#10;Description automatically generated">
            <a:extLst>
              <a:ext uri="{FF2B5EF4-FFF2-40B4-BE49-F238E27FC236}">
                <a16:creationId xmlns:a16="http://schemas.microsoft.com/office/drawing/2014/main" id="{41F51228-4B7C-4081-59EA-B84778F49C52}"/>
              </a:ext>
            </a:extLst>
          </p:cNvPr>
          <p:cNvPicPr>
            <a:picLocks noChangeAspect="1"/>
          </p:cNvPicPr>
          <p:nvPr/>
        </p:nvPicPr>
        <p:blipFill>
          <a:blip r:embed="rId3"/>
          <a:stretch>
            <a:fillRect/>
          </a:stretch>
        </p:blipFill>
        <p:spPr>
          <a:xfrm>
            <a:off x="1639858" y="2013857"/>
            <a:ext cx="5864284" cy="30216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a:extLst>
            <a:ext uri="{FF2B5EF4-FFF2-40B4-BE49-F238E27FC236}">
              <a16:creationId xmlns:a16="http://schemas.microsoft.com/office/drawing/2014/main" id="{C6F3DBA7-8DB9-099A-B7CD-0DCB9EF7FF8B}"/>
            </a:ext>
          </a:extLst>
        </p:cNvPr>
        <p:cNvGrpSpPr/>
        <p:nvPr/>
      </p:nvGrpSpPr>
      <p:grpSpPr>
        <a:xfrm>
          <a:off x="0" y="0"/>
          <a:ext cx="0" cy="0"/>
          <a:chOff x="0" y="0"/>
          <a:chExt cx="0" cy="0"/>
        </a:xfrm>
      </p:grpSpPr>
      <p:sp>
        <p:nvSpPr>
          <p:cNvPr id="101" name="Google Shape;101;p21">
            <a:extLst>
              <a:ext uri="{FF2B5EF4-FFF2-40B4-BE49-F238E27FC236}">
                <a16:creationId xmlns:a16="http://schemas.microsoft.com/office/drawing/2014/main" id="{0DF888B0-BC2A-C48B-CC7B-2EFCE47D67A1}"/>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A" dirty="0"/>
              <a:t>Method</a:t>
            </a:r>
            <a:endParaRPr dirty="0"/>
          </a:p>
        </p:txBody>
      </p:sp>
      <p:sp>
        <p:nvSpPr>
          <p:cNvPr id="102" name="Google Shape;102;p21">
            <a:extLst>
              <a:ext uri="{FF2B5EF4-FFF2-40B4-BE49-F238E27FC236}">
                <a16:creationId xmlns:a16="http://schemas.microsoft.com/office/drawing/2014/main" id="{C7C5319E-BA82-D4F2-BCA0-FF4C2CBD6069}"/>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285750" indent="-285750">
              <a:spcAft>
                <a:spcPts val="1200"/>
              </a:spcAft>
            </a:pPr>
            <a:r>
              <a:rPr lang="en-CN" dirty="0"/>
              <a:t>Runtime</a:t>
            </a:r>
            <a:endParaRPr dirty="0"/>
          </a:p>
        </p:txBody>
      </p:sp>
      <p:pic>
        <p:nvPicPr>
          <p:cNvPr id="4" name="Picture 3" descr="A graph of different sizes and colors&#10;&#10;Description automatically generated with medium confidence">
            <a:extLst>
              <a:ext uri="{FF2B5EF4-FFF2-40B4-BE49-F238E27FC236}">
                <a16:creationId xmlns:a16="http://schemas.microsoft.com/office/drawing/2014/main" id="{A573D8D9-3592-33B8-300B-F698CE2DB466}"/>
              </a:ext>
            </a:extLst>
          </p:cNvPr>
          <p:cNvPicPr>
            <a:picLocks noChangeAspect="1"/>
          </p:cNvPicPr>
          <p:nvPr/>
        </p:nvPicPr>
        <p:blipFill>
          <a:blip r:embed="rId3"/>
          <a:stretch>
            <a:fillRect/>
          </a:stretch>
        </p:blipFill>
        <p:spPr>
          <a:xfrm>
            <a:off x="936171" y="1636492"/>
            <a:ext cx="6685241" cy="1465937"/>
          </a:xfrm>
          <a:prstGeom prst="rect">
            <a:avLst/>
          </a:prstGeom>
        </p:spPr>
      </p:pic>
    </p:spTree>
    <p:extLst>
      <p:ext uri="{BB962C8B-B14F-4D97-AF65-F5344CB8AC3E}">
        <p14:creationId xmlns:p14="http://schemas.microsoft.com/office/powerpoint/2010/main" val="3000300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4543A-CF80-5891-2A78-4495CF052914}"/>
              </a:ext>
            </a:extLst>
          </p:cNvPr>
          <p:cNvSpPr>
            <a:spLocks noGrp="1"/>
          </p:cNvSpPr>
          <p:nvPr>
            <p:ph type="title"/>
          </p:nvPr>
        </p:nvSpPr>
        <p:spPr/>
        <p:txBody>
          <a:bodyPr>
            <a:normAutofit fontScale="90000"/>
          </a:bodyPr>
          <a:lstStyle/>
          <a:p>
            <a:r>
              <a:rPr lang="en-US" dirty="0"/>
              <a:t>Experiments</a:t>
            </a:r>
            <a:endParaRPr lang="en-CN" dirty="0"/>
          </a:p>
        </p:txBody>
      </p:sp>
      <p:sp>
        <p:nvSpPr>
          <p:cNvPr id="3" name="Text Placeholder 2">
            <a:extLst>
              <a:ext uri="{FF2B5EF4-FFF2-40B4-BE49-F238E27FC236}">
                <a16:creationId xmlns:a16="http://schemas.microsoft.com/office/drawing/2014/main" id="{FCA674CB-59D3-59B4-3F55-7F859A28636C}"/>
              </a:ext>
            </a:extLst>
          </p:cNvPr>
          <p:cNvSpPr>
            <a:spLocks noGrp="1"/>
          </p:cNvSpPr>
          <p:nvPr>
            <p:ph type="body" idx="1"/>
          </p:nvPr>
        </p:nvSpPr>
        <p:spPr/>
        <p:txBody>
          <a:bodyPr/>
          <a:lstStyle/>
          <a:p>
            <a:r>
              <a:rPr lang="en-US" dirty="0"/>
              <a:t>30K image pairs with ground truth for rectified stereo matching.</a:t>
            </a:r>
          </a:p>
          <a:p>
            <a:r>
              <a:rPr lang="en-US" dirty="0"/>
              <a:t>Train </a:t>
            </a:r>
            <a:r>
              <a:rPr lang="en-US" dirty="0" err="1"/>
              <a:t>RAFTStereo</a:t>
            </a:r>
            <a:r>
              <a:rPr lang="en-US" dirty="0"/>
              <a:t> on these images from scratch and compare results on the Middlebury validation and test sets. </a:t>
            </a:r>
          </a:p>
          <a:p>
            <a:endParaRPr lang="en-CN" dirty="0"/>
          </a:p>
        </p:txBody>
      </p:sp>
      <p:pic>
        <p:nvPicPr>
          <p:cNvPr id="5" name="Picture 4" descr="A table with numbers and text&#10;&#10;Description automatically generated">
            <a:extLst>
              <a:ext uri="{FF2B5EF4-FFF2-40B4-BE49-F238E27FC236}">
                <a16:creationId xmlns:a16="http://schemas.microsoft.com/office/drawing/2014/main" id="{0448AE6A-D7CA-1278-0AD5-D65D04482421}"/>
              </a:ext>
            </a:extLst>
          </p:cNvPr>
          <p:cNvPicPr>
            <a:picLocks noChangeAspect="1"/>
          </p:cNvPicPr>
          <p:nvPr/>
        </p:nvPicPr>
        <p:blipFill>
          <a:blip r:embed="rId2"/>
          <a:stretch>
            <a:fillRect/>
          </a:stretch>
        </p:blipFill>
        <p:spPr>
          <a:xfrm>
            <a:off x="0" y="2376714"/>
            <a:ext cx="4901886" cy="1846943"/>
          </a:xfrm>
          <a:prstGeom prst="rect">
            <a:avLst/>
          </a:prstGeom>
        </p:spPr>
      </p:pic>
      <p:pic>
        <p:nvPicPr>
          <p:cNvPr id="7" name="Picture 6" descr="A collage of images of plants&#10;&#10;Description automatically generated">
            <a:extLst>
              <a:ext uri="{FF2B5EF4-FFF2-40B4-BE49-F238E27FC236}">
                <a16:creationId xmlns:a16="http://schemas.microsoft.com/office/drawing/2014/main" id="{0D2D2738-F029-FC24-17B4-85C8401B5B57}"/>
              </a:ext>
            </a:extLst>
          </p:cNvPr>
          <p:cNvPicPr>
            <a:picLocks noChangeAspect="1"/>
          </p:cNvPicPr>
          <p:nvPr/>
        </p:nvPicPr>
        <p:blipFill>
          <a:blip r:embed="rId3"/>
          <a:stretch>
            <a:fillRect/>
          </a:stretch>
        </p:blipFill>
        <p:spPr>
          <a:xfrm>
            <a:off x="4901886" y="2414813"/>
            <a:ext cx="4194770" cy="1770743"/>
          </a:xfrm>
          <a:prstGeom prst="rect">
            <a:avLst/>
          </a:prstGeom>
        </p:spPr>
      </p:pic>
    </p:spTree>
    <p:extLst>
      <p:ext uri="{BB962C8B-B14F-4D97-AF65-F5344CB8AC3E}">
        <p14:creationId xmlns:p14="http://schemas.microsoft.com/office/powerpoint/2010/main" val="30720133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A"/>
              <a:t>Takeaway</a:t>
            </a:r>
            <a:endParaRPr/>
          </a:p>
        </p:txBody>
      </p:sp>
      <p:sp>
        <p:nvSpPr>
          <p:cNvPr id="114" name="Google Shape;114;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CA"/>
              <a:t>Infinigen for street scene; complex illuminations; involved with human activities</a:t>
            </a:r>
            <a:endParaRPr/>
          </a:p>
          <a:p>
            <a:pPr marL="457200" lvl="0" indent="-342900" algn="l" rtl="0">
              <a:spcBef>
                <a:spcPts val="0"/>
              </a:spcBef>
              <a:spcAft>
                <a:spcPts val="0"/>
              </a:spcAft>
              <a:buSzPts val="1800"/>
              <a:buChar char="●"/>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CA"/>
              <a:t>Infinite Photorealistic Worlds using Procedural Generation</a:t>
            </a:r>
            <a:endParaRPr/>
          </a:p>
          <a:p>
            <a:pPr marL="0" lvl="0" indent="0" algn="ctr" rtl="0">
              <a:spcBef>
                <a:spcPts val="0"/>
              </a:spcBef>
              <a:spcAft>
                <a:spcPts val="0"/>
              </a:spcAft>
              <a:buNone/>
            </a:pPr>
            <a:r>
              <a:rPr lang="en-CA" sz="1933"/>
              <a:t>Alexander Raistrick, Lahav Lipson, Zeyu Ma, Lingjie Mei, Mingzhe Wang, Yiming Zuo, Karhan Kayan, Hongyu Wen, Beining Han, Yihan Wang, Alejandro Newell†, Hei Law†, Ankit Goyal†, Kaiyu Yang†, Jia Deng </a:t>
            </a:r>
            <a:br>
              <a:rPr lang="en-CA" sz="1933"/>
            </a:br>
            <a:r>
              <a:rPr lang="en-CA" sz="1933"/>
              <a:t>Department of Computer Science, Princeton University</a:t>
            </a:r>
            <a:endParaRPr sz="1933"/>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A"/>
              <a:t>Motivation</a:t>
            </a:r>
            <a:endParaRPr/>
          </a:p>
        </p:txBody>
      </p:sp>
      <p:sp>
        <p:nvSpPr>
          <p:cNvPr id="66" name="Google Shape;66;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CA" dirty="0"/>
              <a:t>Large-scale labeled data</a:t>
            </a:r>
            <a:endParaRPr dirty="0"/>
          </a:p>
          <a:p>
            <a:pPr marL="914400" lvl="1" indent="-317500" algn="l" rtl="0">
              <a:spcBef>
                <a:spcPts val="0"/>
              </a:spcBef>
              <a:spcAft>
                <a:spcPts val="0"/>
              </a:spcAft>
              <a:buSzPts val="1400"/>
              <a:buChar char="○"/>
            </a:pPr>
            <a:r>
              <a:rPr lang="en-CA" dirty="0"/>
              <a:t>Hard to acquire (esp. 3D)</a:t>
            </a:r>
            <a:endParaRPr dirty="0"/>
          </a:p>
          <a:p>
            <a:pPr marL="457200" lvl="0" indent="-342900" algn="l" rtl="0">
              <a:spcBef>
                <a:spcPts val="0"/>
              </a:spcBef>
              <a:spcAft>
                <a:spcPts val="0"/>
              </a:spcAft>
              <a:buSzPts val="1800"/>
              <a:buChar char="●"/>
            </a:pPr>
            <a:r>
              <a:rPr lang="en-CA" dirty="0"/>
              <a:t>Synthetic data</a:t>
            </a:r>
            <a:endParaRPr dirty="0"/>
          </a:p>
          <a:p>
            <a:pPr marL="914400" lvl="1" indent="-317500" algn="l" rtl="0">
              <a:spcBef>
                <a:spcPts val="0"/>
              </a:spcBef>
              <a:spcAft>
                <a:spcPts val="0"/>
              </a:spcAft>
              <a:buSzPts val="1400"/>
              <a:buChar char="○"/>
            </a:pPr>
            <a:r>
              <a:rPr lang="en-CA" dirty="0"/>
              <a:t>Generalize to real images zero-shot</a:t>
            </a:r>
            <a:endParaRPr dirty="0"/>
          </a:p>
          <a:p>
            <a:pPr marL="457200" lvl="0" indent="-342900" algn="l" rtl="0">
              <a:spcBef>
                <a:spcPts val="0"/>
              </a:spcBef>
              <a:spcAft>
                <a:spcPts val="0"/>
              </a:spcAft>
              <a:buSzPts val="1800"/>
              <a:buChar char="●"/>
            </a:pPr>
            <a:r>
              <a:rPr lang="en-CA" dirty="0"/>
              <a:t>Limited use of synthetic data</a:t>
            </a:r>
            <a:endParaRPr dirty="0"/>
          </a:p>
          <a:p>
            <a:pPr marL="914400" lvl="1" indent="-317500" algn="l" rtl="0">
              <a:spcBef>
                <a:spcPts val="0"/>
              </a:spcBef>
              <a:spcAft>
                <a:spcPts val="0"/>
              </a:spcAft>
              <a:buSzPts val="1400"/>
              <a:buChar char="○"/>
            </a:pPr>
            <a:r>
              <a:rPr lang="en-CA" dirty="0"/>
              <a:t>Limited diversity of 3D assets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A" dirty="0"/>
              <a:t>Overview</a:t>
            </a:r>
            <a:endParaRPr dirty="0"/>
          </a:p>
        </p:txBody>
      </p:sp>
      <p:sp>
        <p:nvSpPr>
          <p:cNvPr id="72" name="Google Shape;72;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CA"/>
              <a:t>A procedural generator of photorealistic 3D scenes of the natural world</a:t>
            </a:r>
            <a:endParaRPr/>
          </a:p>
          <a:p>
            <a:pPr marL="457200" lvl="0" indent="-342900" algn="l" rtl="0">
              <a:spcBef>
                <a:spcPts val="0"/>
              </a:spcBef>
              <a:spcAft>
                <a:spcPts val="0"/>
              </a:spcAft>
              <a:buSzPts val="1800"/>
              <a:buChar char="●"/>
            </a:pPr>
            <a:r>
              <a:rPr lang="en-CA"/>
              <a:t>Advantage:</a:t>
            </a:r>
            <a:endParaRPr/>
          </a:p>
          <a:p>
            <a:pPr marL="914400" lvl="1" indent="-317500" algn="l" rtl="0">
              <a:spcBef>
                <a:spcPts val="0"/>
              </a:spcBef>
              <a:spcAft>
                <a:spcPts val="0"/>
              </a:spcAft>
              <a:buSzPts val="1400"/>
              <a:buChar char="○"/>
            </a:pPr>
            <a:r>
              <a:rPr lang="en-CA"/>
              <a:t>Procedural: create infinitely many distinct shapes, textures, materials, and scene compositions</a:t>
            </a:r>
            <a:endParaRPr/>
          </a:p>
          <a:p>
            <a:pPr marL="914400" lvl="1" indent="-317500" algn="l" rtl="0">
              <a:spcBef>
                <a:spcPts val="0"/>
              </a:spcBef>
              <a:spcAft>
                <a:spcPts val="0"/>
              </a:spcAft>
              <a:buSzPts val="1400"/>
              <a:buChar char="○"/>
            </a:pPr>
            <a:r>
              <a:rPr lang="en-CA"/>
              <a:t>Diverse</a:t>
            </a:r>
            <a:endParaRPr/>
          </a:p>
          <a:p>
            <a:pPr marL="914400" lvl="1" indent="-317500" algn="l" rtl="0">
              <a:spcBef>
                <a:spcPts val="0"/>
              </a:spcBef>
              <a:spcAft>
                <a:spcPts val="0"/>
              </a:spcAft>
              <a:buSzPts val="1400"/>
              <a:buChar char="○"/>
            </a:pPr>
            <a:r>
              <a:rPr lang="en-CA"/>
              <a:t>Photorealistic</a:t>
            </a:r>
            <a:endParaRPr/>
          </a:p>
          <a:p>
            <a:pPr marL="914400" lvl="1" indent="-317500" algn="l" rtl="0">
              <a:spcBef>
                <a:spcPts val="0"/>
              </a:spcBef>
              <a:spcAft>
                <a:spcPts val="0"/>
              </a:spcAft>
              <a:buSzPts val="1400"/>
              <a:buChar char="○"/>
            </a:pPr>
            <a:r>
              <a:rPr lang="en-CA"/>
              <a:t>Real geometry</a:t>
            </a:r>
            <a:endParaRPr/>
          </a:p>
          <a:p>
            <a:pPr marL="914400" lvl="1" indent="-317500" algn="l" rtl="0">
              <a:spcBef>
                <a:spcPts val="0"/>
              </a:spcBef>
              <a:spcAft>
                <a:spcPts val="0"/>
              </a:spcAft>
              <a:buSzPts val="1400"/>
              <a:buChar char="○"/>
            </a:pPr>
            <a:r>
              <a:rPr lang="en-CA"/>
              <a:t>Free and open-source: built on Blender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78" name="Google Shape;78;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Picture 2" descr="A collage of different images&#10;&#10;Description automatically generated">
            <a:extLst>
              <a:ext uri="{FF2B5EF4-FFF2-40B4-BE49-F238E27FC236}">
                <a16:creationId xmlns:a16="http://schemas.microsoft.com/office/drawing/2014/main" id="{A5D137A9-9443-823A-2C2E-7AA135DEECE7}"/>
              </a:ext>
            </a:extLst>
          </p:cNvPr>
          <p:cNvPicPr>
            <a:picLocks noChangeAspect="1"/>
          </p:cNvPicPr>
          <p:nvPr/>
        </p:nvPicPr>
        <p:blipFill>
          <a:blip r:embed="rId3"/>
          <a:stretch>
            <a:fillRect/>
          </a:stretch>
        </p:blipFill>
        <p:spPr>
          <a:xfrm>
            <a:off x="264109" y="445025"/>
            <a:ext cx="8615782" cy="419533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A" dirty="0"/>
              <a:t>Comparison with other synthetic datasets</a:t>
            </a:r>
            <a:endParaRPr dirty="0"/>
          </a:p>
        </p:txBody>
      </p:sp>
      <p:sp>
        <p:nvSpPr>
          <p:cNvPr id="84" name="Google Shape;84;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Picture 2" descr="A table with numbers and letters&#10;&#10;Description automatically generated">
            <a:extLst>
              <a:ext uri="{FF2B5EF4-FFF2-40B4-BE49-F238E27FC236}">
                <a16:creationId xmlns:a16="http://schemas.microsoft.com/office/drawing/2014/main" id="{7330D814-C455-549B-2A3B-4E0273F4963F}"/>
              </a:ext>
            </a:extLst>
          </p:cNvPr>
          <p:cNvPicPr>
            <a:picLocks noChangeAspect="1"/>
          </p:cNvPicPr>
          <p:nvPr/>
        </p:nvPicPr>
        <p:blipFill>
          <a:blip r:embed="rId3"/>
          <a:stretch>
            <a:fillRect/>
          </a:stretch>
        </p:blipFill>
        <p:spPr>
          <a:xfrm>
            <a:off x="218567" y="1152475"/>
            <a:ext cx="8532906" cy="330099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BF948-EADA-49E5-A943-CA3725C7DFE5}"/>
              </a:ext>
            </a:extLst>
          </p:cNvPr>
          <p:cNvSpPr>
            <a:spLocks noGrp="1"/>
          </p:cNvSpPr>
          <p:nvPr>
            <p:ph type="title"/>
          </p:nvPr>
        </p:nvSpPr>
        <p:spPr/>
        <p:txBody>
          <a:bodyPr>
            <a:normAutofit fontScale="90000"/>
          </a:bodyPr>
          <a:lstStyle/>
          <a:p>
            <a:r>
              <a:rPr lang="en-CN" dirty="0"/>
              <a:t>Method</a:t>
            </a:r>
          </a:p>
        </p:txBody>
      </p:sp>
      <p:sp>
        <p:nvSpPr>
          <p:cNvPr id="3" name="Text Placeholder 2">
            <a:extLst>
              <a:ext uri="{FF2B5EF4-FFF2-40B4-BE49-F238E27FC236}">
                <a16:creationId xmlns:a16="http://schemas.microsoft.com/office/drawing/2014/main" id="{768D341E-7F39-4F4D-A7B9-5E51F3C7DAFF}"/>
              </a:ext>
            </a:extLst>
          </p:cNvPr>
          <p:cNvSpPr>
            <a:spLocks noGrp="1"/>
          </p:cNvSpPr>
          <p:nvPr>
            <p:ph type="body" idx="1"/>
          </p:nvPr>
        </p:nvSpPr>
        <p:spPr/>
        <p:txBody>
          <a:bodyPr/>
          <a:lstStyle/>
          <a:p>
            <a:r>
              <a:rPr lang="en-US" sz="1800" dirty="0">
                <a:effectLst/>
                <a:latin typeface="Arial" panose="020B0604020202020204" pitchFamily="34" charset="0"/>
                <a:cs typeface="Arial" panose="020B0604020202020204" pitchFamily="34" charset="0"/>
              </a:rPr>
              <a:t>Blender preliminary: node-graph interface: </a:t>
            </a:r>
          </a:p>
          <a:p>
            <a:pPr lvl="1"/>
            <a:r>
              <a:rPr lang="en-US" dirty="0"/>
              <a:t>shader nodes, geometry nodes</a:t>
            </a:r>
          </a:p>
          <a:p>
            <a:r>
              <a:rPr lang="en-US" dirty="0"/>
              <a:t>Node </a:t>
            </a:r>
            <a:r>
              <a:rPr lang="en-US" dirty="0" err="1"/>
              <a:t>Transpiler</a:t>
            </a:r>
            <a:endParaRPr lang="en-US" dirty="0"/>
          </a:p>
          <a:p>
            <a:pPr lvl="1"/>
            <a:r>
              <a:rPr lang="en-US" dirty="0"/>
              <a:t>automates the process of converting node-graphs to Python code; supports all forms of blender nodes</a:t>
            </a:r>
          </a:p>
          <a:p>
            <a:endParaRPr lang="en-US" dirty="0"/>
          </a:p>
          <a:p>
            <a:endParaRPr lang="en-CN" dirty="0"/>
          </a:p>
        </p:txBody>
      </p:sp>
      <p:pic>
        <p:nvPicPr>
          <p:cNvPr id="5" name="Picture 4">
            <a:extLst>
              <a:ext uri="{FF2B5EF4-FFF2-40B4-BE49-F238E27FC236}">
                <a16:creationId xmlns:a16="http://schemas.microsoft.com/office/drawing/2014/main" id="{D8A90766-4B87-22B4-7CC8-8648D5D2F0BD}"/>
              </a:ext>
            </a:extLst>
          </p:cNvPr>
          <p:cNvPicPr>
            <a:picLocks noChangeAspect="1"/>
          </p:cNvPicPr>
          <p:nvPr/>
        </p:nvPicPr>
        <p:blipFill rotWithShape="1">
          <a:blip r:embed="rId3"/>
          <a:srcRect b="33857"/>
          <a:stretch/>
        </p:blipFill>
        <p:spPr>
          <a:xfrm>
            <a:off x="587828" y="2702378"/>
            <a:ext cx="7799814" cy="2116868"/>
          </a:xfrm>
          <a:prstGeom prst="rect">
            <a:avLst/>
          </a:prstGeom>
        </p:spPr>
      </p:pic>
    </p:spTree>
    <p:extLst>
      <p:ext uri="{BB962C8B-B14F-4D97-AF65-F5344CB8AC3E}">
        <p14:creationId xmlns:p14="http://schemas.microsoft.com/office/powerpoint/2010/main" val="768431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CN" dirty="0"/>
              <a:t>Method</a:t>
            </a:r>
            <a:endParaRPr dirty="0"/>
          </a:p>
        </p:txBody>
      </p:sp>
      <p:sp>
        <p:nvSpPr>
          <p:cNvPr id="90" name="Google Shape;90;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285750" indent="-285750">
              <a:spcAft>
                <a:spcPts val="1200"/>
              </a:spcAft>
            </a:pPr>
            <a:r>
              <a:rPr lang="en-US" dirty="0"/>
              <a:t>Generator subsystems</a:t>
            </a:r>
          </a:p>
          <a:p>
            <a:pPr marL="742950" lvl="1" indent="-285750">
              <a:spcAft>
                <a:spcPts val="1200"/>
              </a:spcAft>
            </a:pPr>
            <a:r>
              <a:rPr lang="en-US" dirty="0"/>
              <a:t>probabilistic programs each specialized to produce one subclass of assets</a:t>
            </a:r>
          </a:p>
          <a:p>
            <a:pPr marL="285750" indent="-285750">
              <a:spcAft>
                <a:spcPts val="1200"/>
              </a:spcAft>
            </a:pPr>
            <a:r>
              <a:rPr lang="en-US" sz="1800" dirty="0">
                <a:effectLst/>
                <a:latin typeface="Arial" panose="020B0604020202020204" pitchFamily="34" charset="0"/>
                <a:cs typeface="Arial" panose="020B0604020202020204" pitchFamily="34" charset="0"/>
              </a:rPr>
              <a:t>Approximate degrees of freedom </a:t>
            </a:r>
            <a:endParaRPr lang="en-US" dirty="0">
              <a:latin typeface="Arial" panose="020B0604020202020204" pitchFamily="34" charset="0"/>
              <a:cs typeface="Arial" panose="020B0604020202020204" pitchFamily="34" charset="0"/>
            </a:endParaRPr>
          </a:p>
          <a:p>
            <a:pPr marL="285750" indent="-285750">
              <a:spcAft>
                <a:spcPts val="1200"/>
              </a:spcAft>
            </a:pPr>
            <a:endParaRPr lang="en-CN" dirty="0"/>
          </a:p>
        </p:txBody>
      </p:sp>
      <p:pic>
        <p:nvPicPr>
          <p:cNvPr id="3" name="Picture 2" descr="A table with numbers and text&#10;&#10;Description automatically generated">
            <a:extLst>
              <a:ext uri="{FF2B5EF4-FFF2-40B4-BE49-F238E27FC236}">
                <a16:creationId xmlns:a16="http://schemas.microsoft.com/office/drawing/2014/main" id="{593FDBC4-9098-7029-A8EE-7601C5D481C5}"/>
              </a:ext>
            </a:extLst>
          </p:cNvPr>
          <p:cNvPicPr>
            <a:picLocks noChangeAspect="1"/>
          </p:cNvPicPr>
          <p:nvPr/>
        </p:nvPicPr>
        <p:blipFill>
          <a:blip r:embed="rId3"/>
          <a:stretch>
            <a:fillRect/>
          </a:stretch>
        </p:blipFill>
        <p:spPr>
          <a:xfrm>
            <a:off x="2264228" y="2413171"/>
            <a:ext cx="4253593" cy="245323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DF377-C428-C37F-BB51-8EB9EF462046}"/>
              </a:ext>
            </a:extLst>
          </p:cNvPr>
          <p:cNvSpPr>
            <a:spLocks noGrp="1"/>
          </p:cNvSpPr>
          <p:nvPr>
            <p:ph type="title"/>
          </p:nvPr>
        </p:nvSpPr>
        <p:spPr/>
        <p:txBody>
          <a:bodyPr>
            <a:normAutofit fontScale="90000"/>
          </a:bodyPr>
          <a:lstStyle/>
          <a:p>
            <a:r>
              <a:rPr lang="en-CN" dirty="0"/>
              <a:t>Method</a:t>
            </a:r>
          </a:p>
        </p:txBody>
      </p:sp>
      <p:sp>
        <p:nvSpPr>
          <p:cNvPr id="3" name="Text Placeholder 2">
            <a:extLst>
              <a:ext uri="{FF2B5EF4-FFF2-40B4-BE49-F238E27FC236}">
                <a16:creationId xmlns:a16="http://schemas.microsoft.com/office/drawing/2014/main" id="{BA575D98-F5F4-4AB2-5B23-71B3B14804A3}"/>
              </a:ext>
            </a:extLst>
          </p:cNvPr>
          <p:cNvSpPr>
            <a:spLocks noGrp="1"/>
          </p:cNvSpPr>
          <p:nvPr>
            <p:ph type="body" idx="1"/>
          </p:nvPr>
        </p:nvSpPr>
        <p:spPr/>
        <p:txBody>
          <a:bodyPr/>
          <a:lstStyle/>
          <a:p>
            <a:r>
              <a:rPr lang="en-US" sz="1800" b="0" dirty="0">
                <a:effectLst/>
                <a:latin typeface="Arial" panose="020B0604020202020204" pitchFamily="34" charset="0"/>
                <a:cs typeface="Arial" panose="020B0604020202020204" pitchFamily="34" charset="0"/>
              </a:rPr>
              <a:t>Material generators</a:t>
            </a:r>
          </a:p>
          <a:p>
            <a:r>
              <a:rPr lang="en-US" dirty="0"/>
              <a:t>Terrain generators</a:t>
            </a:r>
          </a:p>
          <a:p>
            <a:r>
              <a:rPr lang="en-US" dirty="0"/>
              <a:t>Plants &amp; underwater object generators</a:t>
            </a:r>
          </a:p>
          <a:p>
            <a:endParaRPr lang="en-US" dirty="0"/>
          </a:p>
          <a:p>
            <a:endParaRPr lang="en-US" dirty="0"/>
          </a:p>
          <a:p>
            <a:endParaRPr lang="en-US" dirty="0"/>
          </a:p>
          <a:p>
            <a:endParaRPr lang="en-US" dirty="0"/>
          </a:p>
          <a:p>
            <a:endParaRPr lang="en-CN" dirty="0"/>
          </a:p>
        </p:txBody>
      </p:sp>
      <p:pic>
        <p:nvPicPr>
          <p:cNvPr id="4" name="Google Shape;343;p43">
            <a:extLst>
              <a:ext uri="{FF2B5EF4-FFF2-40B4-BE49-F238E27FC236}">
                <a16:creationId xmlns:a16="http://schemas.microsoft.com/office/drawing/2014/main" id="{F6A2529A-33FE-9F78-F144-D2235FAE4064}"/>
              </a:ext>
            </a:extLst>
          </p:cNvPr>
          <p:cNvPicPr preferRelativeResize="0"/>
          <p:nvPr/>
        </p:nvPicPr>
        <p:blipFill>
          <a:blip r:embed="rId2">
            <a:alphaModFix/>
          </a:blip>
          <a:stretch>
            <a:fillRect/>
          </a:stretch>
        </p:blipFill>
        <p:spPr>
          <a:xfrm>
            <a:off x="5218500" y="1152475"/>
            <a:ext cx="3010725" cy="1271500"/>
          </a:xfrm>
          <a:prstGeom prst="rect">
            <a:avLst/>
          </a:prstGeom>
          <a:noFill/>
          <a:ln>
            <a:noFill/>
          </a:ln>
        </p:spPr>
      </p:pic>
      <p:pic>
        <p:nvPicPr>
          <p:cNvPr id="5" name="Google Shape;344;p43">
            <a:extLst>
              <a:ext uri="{FF2B5EF4-FFF2-40B4-BE49-F238E27FC236}">
                <a16:creationId xmlns:a16="http://schemas.microsoft.com/office/drawing/2014/main" id="{D48E1202-5223-489A-AEA6-7D1CB4CCC4FF}"/>
              </a:ext>
            </a:extLst>
          </p:cNvPr>
          <p:cNvPicPr preferRelativeResize="0"/>
          <p:nvPr/>
        </p:nvPicPr>
        <p:blipFill>
          <a:blip r:embed="rId3">
            <a:alphaModFix/>
          </a:blip>
          <a:stretch>
            <a:fillRect/>
          </a:stretch>
        </p:blipFill>
        <p:spPr>
          <a:xfrm>
            <a:off x="0" y="2571750"/>
            <a:ext cx="4110325" cy="1648551"/>
          </a:xfrm>
          <a:prstGeom prst="rect">
            <a:avLst/>
          </a:prstGeom>
          <a:noFill/>
          <a:ln>
            <a:noFill/>
          </a:ln>
        </p:spPr>
      </p:pic>
      <p:pic>
        <p:nvPicPr>
          <p:cNvPr id="6" name="Google Shape;345;p43">
            <a:extLst>
              <a:ext uri="{FF2B5EF4-FFF2-40B4-BE49-F238E27FC236}">
                <a16:creationId xmlns:a16="http://schemas.microsoft.com/office/drawing/2014/main" id="{70B91656-B74B-03F6-FE30-C83A912A2632}"/>
              </a:ext>
            </a:extLst>
          </p:cNvPr>
          <p:cNvPicPr preferRelativeResize="0"/>
          <p:nvPr/>
        </p:nvPicPr>
        <p:blipFill>
          <a:blip r:embed="rId4">
            <a:alphaModFix/>
          </a:blip>
          <a:stretch>
            <a:fillRect/>
          </a:stretch>
        </p:blipFill>
        <p:spPr>
          <a:xfrm>
            <a:off x="4303726" y="2571750"/>
            <a:ext cx="4840274" cy="1595750"/>
          </a:xfrm>
          <a:prstGeom prst="rect">
            <a:avLst/>
          </a:prstGeom>
          <a:noFill/>
          <a:ln>
            <a:noFill/>
          </a:ln>
        </p:spPr>
      </p:pic>
    </p:spTree>
    <p:extLst>
      <p:ext uri="{BB962C8B-B14F-4D97-AF65-F5344CB8AC3E}">
        <p14:creationId xmlns:p14="http://schemas.microsoft.com/office/powerpoint/2010/main" val="380332309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2409</TotalTime>
  <Words>303</Words>
  <Application>Microsoft Macintosh PowerPoint</Application>
  <PresentationFormat>On-screen Show (16:9)</PresentationFormat>
  <Paragraphs>53</Paragraphs>
  <Slides>14</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NimbusRomNo9L</vt:lpstr>
      <vt:lpstr>Arial</vt:lpstr>
      <vt:lpstr>Simple Light</vt:lpstr>
      <vt:lpstr>Infinigen</vt:lpstr>
      <vt:lpstr>Infinite Photorealistic Worlds using Procedural Generation Alexander Raistrick, Lahav Lipson, Zeyu Ma, Lingjie Mei, Mingzhe Wang, Yiming Zuo, Karhan Kayan, Hongyu Wen, Beining Han, Yihan Wang, Alejandro Newell†, Hei Law†, Ankit Goyal†, Kaiyu Yang†, Jia Deng  Department of Computer Science, Princeton University</vt:lpstr>
      <vt:lpstr>Motivation</vt:lpstr>
      <vt:lpstr>Overview</vt:lpstr>
      <vt:lpstr>PowerPoint Presentation</vt:lpstr>
      <vt:lpstr>Comparison with other synthetic datasets</vt:lpstr>
      <vt:lpstr>Method</vt:lpstr>
      <vt:lpstr>Method</vt:lpstr>
      <vt:lpstr>Method</vt:lpstr>
      <vt:lpstr>Method</vt:lpstr>
      <vt:lpstr>Method</vt:lpstr>
      <vt:lpstr>Method</vt:lpstr>
      <vt:lpstr>Experiments</vt:lpstr>
      <vt:lpstr>Takeaway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K1205</cp:lastModifiedBy>
  <cp:revision>35</cp:revision>
  <dcterms:modified xsi:type="dcterms:W3CDTF">2025-05-19T05:51:08Z</dcterms:modified>
</cp:coreProperties>
</file>